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Montserrat Medium"/>
      <p:regular r:id="rId19"/>
      <p:bold r:id="rId20"/>
      <p:italic r:id="rId21"/>
      <p:boldItalic r:id="rId22"/>
    </p:embeddedFont>
    <p:embeddedFont>
      <p:font typeface="Montserrat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ExtraBold-boldItalic.fntdata"/><Relationship Id="rId23" Type="http://schemas.openxmlformats.org/officeDocument/2006/relationships/font" Target="fonts/Montserrat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999ea90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2999ea90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5da37de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5da37de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5da37de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5da37de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5da37de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5da37de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5da37de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5da37de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5da37d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5da37d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5da37de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5da37de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5b9bb64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5b9bb64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3" name="Google Shape;13;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6" name="Google Shape;56;p11"/>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57" name="Google Shape;57;p11"/>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2"/>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0" name="Google Shape;60;p12"/>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3" name="Google Shape;63;p1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6" name="Google Shape;76;p19"/>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9" name="Google Shape;79;p20"/>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0" name="Google Shape;80;p20"/>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81" name="Google Shape;81;p20"/>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82" name="Google Shape;82;p20"/>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6" name="Google Shape;16;p3"/>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21"/>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21"/>
          <p:cNvSpPr txBox="1"/>
          <p:nvPr>
            <p:ph idx="2"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21"/>
          <p:cNvSpPr txBox="1"/>
          <p:nvPr>
            <p:ph idx="3"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21"/>
          <p:cNvSpPr txBox="1"/>
          <p:nvPr>
            <p:ph idx="4"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21"/>
          <p:cNvSpPr txBox="1"/>
          <p:nvPr>
            <p:ph idx="5"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0" name="Google Shape;90;p21"/>
          <p:cNvSpPr txBox="1"/>
          <p:nvPr>
            <p:ph idx="6"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91" name="Google Shape;91;p21"/>
          <p:cNvSpPr txBox="1"/>
          <p:nvPr>
            <p:ph idx="7"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1"/>
          <p:cNvSpPr txBox="1"/>
          <p:nvPr>
            <p:ph idx="8"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5" name="Google Shape;95;p22"/>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6" name="Google Shape;96;p22"/>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7" name="Google Shape;97;p22"/>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8" name="Google Shape;98;p22"/>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9" name="Google Shape;99;p22"/>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4" name="Google Shape;104;p2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p2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8" name="Google Shape;108;p2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9" name="Google Shape;109;p2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1" name="Google Shape;111;p2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2" name="Google Shape;112;p2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2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2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5" name="Google Shape;115;p2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8" name="Google Shape;118;p2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9" name="Google Shape;119;p2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2" name="Google Shape;122;p26"/>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6"/>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4" name="Google Shape;124;p26"/>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26"/>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6"/>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26"/>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6"/>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9" name="Google Shape;129;p26"/>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27"/>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5" name="Google Shape;135;p2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8" name="Google Shape;138;p2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3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9" name="Google Shape;19;p4"/>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0" name="Google Shape;20;p4"/>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1" name="Google Shape;21;p4"/>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2" name="Google Shape;22;p4"/>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3" name="Google Shape;23;p4"/>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4" name="Google Shape;24;p4"/>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5" name="Google Shape;25;p4"/>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6" name="Google Shape;26;p4"/>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4" name="Google Shape;144;p3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5" name="Google Shape;145;p3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3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3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4" name="Google Shape;154;p3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5" name="Google Shape;155;p3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450"/>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9" name="Google Shape;29;p5"/>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32" name="Google Shape;32;p6"/>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35" name="Google Shape;35;p7"/>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8" name="Google Shape;38;p8"/>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411"/>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9" name="Google Shape;39;p8"/>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2" name="Google Shape;42;p9"/>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3" name="Google Shape;43;p9"/>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4" name="Google Shape;44;p9"/>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5" name="Google Shape;45;p9"/>
          <p:cNvSpPr txBox="1"/>
          <p:nvPr>
            <p:ph idx="4"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0"/>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10"/>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0"/>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0"/>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0"/>
          <p:cNvSpPr txBox="1"/>
          <p:nvPr>
            <p:ph idx="4"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2" name="Google Shape;52;p10"/>
          <p:cNvSpPr txBox="1"/>
          <p:nvPr>
            <p:ph idx="5"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3" name="Google Shape;53;p10"/>
          <p:cNvSpPr txBox="1"/>
          <p:nvPr>
            <p:ph idx="6"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2400"/>
              <a:buNone/>
              <a:defRPr sz="2400">
                <a:solidFill>
                  <a:schemeClr val="accen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pic>
        <p:nvPicPr>
          <p:cNvPr id="8" name="Google Shape;8;p1"/>
          <p:cNvPicPr preferRelativeResize="0"/>
          <p:nvPr/>
        </p:nvPicPr>
        <p:blipFill rotWithShape="1">
          <a:blip r:embed="rId1">
            <a:alphaModFix/>
          </a:blip>
          <a:srcRect b="0" l="0" r="0" t="0"/>
          <a:stretch/>
        </p:blipFill>
        <p:spPr>
          <a:xfrm>
            <a:off x="8219462" y="122249"/>
            <a:ext cx="827889" cy="572700"/>
          </a:xfrm>
          <a:prstGeom prst="rect">
            <a:avLst/>
          </a:prstGeom>
          <a:noFill/>
          <a:ln>
            <a:noFill/>
          </a:ln>
        </p:spPr>
      </p:pic>
      <p:sp>
        <p:nvSpPr>
          <p:cNvPr id="9" name="Google Shape;9;p1"/>
          <p:cNvSpPr txBox="1"/>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Montserrat ExtraBold"/>
              <a:ea typeface="Montserrat ExtraBold"/>
              <a:cs typeface="Montserrat ExtraBold"/>
              <a:sym typeface="Montserrat ExtraBold"/>
            </a:endParaRPr>
          </a:p>
        </p:txBody>
      </p:sp>
      <p:sp>
        <p:nvSpPr>
          <p:cNvPr id="10" name="Google Shape;10;p1"/>
          <p:cNvSpPr txBox="1"/>
          <p:nvPr/>
        </p:nvSpPr>
        <p:spPr>
          <a:xfrm>
            <a:off x="113150" y="4525425"/>
            <a:ext cx="251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  </a:t>
            </a:r>
            <a:r>
              <a:rPr b="1" i="0" lang="en" sz="1400" u="sng" cap="none" strike="noStrike">
                <a:solidFill>
                  <a:schemeClr val="lt1"/>
                </a:solidFill>
                <a:latin typeface="Montserrat"/>
                <a:ea typeface="Montserrat"/>
                <a:cs typeface="Montserrat"/>
                <a:sym typeface="Montserrat"/>
              </a:rPr>
              <a:t>www.</a:t>
            </a:r>
            <a:r>
              <a:rPr b="1" i="0" lang="en" sz="1400" u="sng" cap="none" strike="noStrike">
                <a:solidFill>
                  <a:srgbClr val="FFD966"/>
                </a:solidFill>
                <a:latin typeface="Montserrat"/>
                <a:ea typeface="Montserrat"/>
                <a:cs typeface="Montserrat"/>
                <a:sym typeface="Montserrat"/>
              </a:rPr>
              <a:t>dataisgood</a:t>
            </a:r>
            <a:r>
              <a:rPr b="1" i="0" lang="en" sz="1400" u="sng" cap="none" strike="noStrike">
                <a:solidFill>
                  <a:schemeClr val="lt1"/>
                </a:solidFill>
                <a:latin typeface="Montserrat"/>
                <a:ea typeface="Montserrat"/>
                <a:cs typeface="Montserrat"/>
                <a:sym typeface="Montserrat"/>
              </a:rPr>
              <a:t>.com</a:t>
            </a:r>
            <a:endParaRPr b="1" i="0" sz="1400" u="sng" cap="none" strike="noStrike">
              <a:solidFill>
                <a:schemeClr val="lt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Advantages of jsx?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1" type="body"/>
          </p:nvPr>
        </p:nvSpPr>
        <p:spPr>
          <a:xfrm>
            <a:off x="610800" y="1400525"/>
            <a:ext cx="5840100" cy="2553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Advantages of JSX in detail.</a:t>
            </a:r>
            <a:endParaRPr sz="2300">
              <a:highlight>
                <a:schemeClr val="dk1"/>
              </a:highlight>
              <a:latin typeface="Montserrat Medium"/>
              <a:ea typeface="Montserrat Medium"/>
              <a:cs typeface="Montserrat Medium"/>
              <a:sym typeface="Montserrat Medium"/>
            </a:endParaRPr>
          </a:p>
        </p:txBody>
      </p:sp>
      <p:sp>
        <p:nvSpPr>
          <p:cNvPr id="167" name="Google Shape;167;p37"/>
          <p:cNvSpPr txBox="1"/>
          <p:nvPr>
            <p:ph type="title"/>
          </p:nvPr>
        </p:nvSpPr>
        <p:spPr>
          <a:xfrm>
            <a:off x="715400" y="445025"/>
            <a:ext cx="573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idx="1" type="body"/>
          </p:nvPr>
        </p:nvSpPr>
        <p:spPr>
          <a:xfrm>
            <a:off x="385775" y="1028700"/>
            <a:ext cx="6033000" cy="3391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JSX is just HTML-like syntax, and its purpose is to simplify the creation of React tree nodes with attributes. </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It lets you create JavaScript objects with HTML syntax, but JSX is not required to use React.</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If you are familiar with HTML, it should be quite easy to use JSX when building React applications.</a:t>
            </a:r>
            <a:endParaRPr sz="1800">
              <a:highlight>
                <a:schemeClr val="dk1"/>
              </a:highlight>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
        <p:nvSpPr>
          <p:cNvPr id="173" name="Google Shape;173;p38"/>
          <p:cNvSpPr txBox="1"/>
          <p:nvPr>
            <p:ph type="title"/>
          </p:nvPr>
        </p:nvSpPr>
        <p:spPr>
          <a:xfrm>
            <a:off x="938500" y="445025"/>
            <a:ext cx="57357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10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1000"/>
                                        <p:tgtEl>
                                          <p:spTgt spid="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1000"/>
                                        <p:tgtEl>
                                          <p:spTgt spid="1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Effect filter="fade" transition="in">
                                      <p:cBhvr>
                                        <p:cTn dur="1000"/>
                                        <p:tgtEl>
                                          <p:spTgt spid="1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1" type="body"/>
          </p:nvPr>
        </p:nvSpPr>
        <p:spPr>
          <a:xfrm>
            <a:off x="300050" y="985850"/>
            <a:ext cx="6086400" cy="3434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JSX uses the upper vs. lower case convention to distinguish between local component classes and HTML tags. </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JSX is JavaScript, identifiers such as class or  not approved as XML attribute names. Instead, React expects using className and htmlFor, respectively.</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JSX wraps it in a pair of curly braces {}.</a:t>
            </a:r>
            <a:endParaRPr sz="1800">
              <a:highlight>
                <a:schemeClr val="dk1"/>
              </a:highlight>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
        <p:nvSpPr>
          <p:cNvPr id="179" name="Google Shape;179;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idx="1" type="body"/>
          </p:nvPr>
        </p:nvSpPr>
        <p:spPr>
          <a:xfrm>
            <a:off x="342900" y="1659275"/>
            <a:ext cx="5541900" cy="276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When you write your component and you choose to use inline styles, there is a difference.</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800"/>
              </a:spcAft>
              <a:buSzPts val="1800"/>
              <a:buFont typeface="Montserrat Medium"/>
              <a:buChar char="●"/>
            </a:pPr>
            <a:r>
              <a:rPr lang="en" sz="1800">
                <a:highlight>
                  <a:schemeClr val="dk1"/>
                </a:highlight>
                <a:latin typeface="Montserrat Medium"/>
                <a:ea typeface="Montserrat Medium"/>
                <a:cs typeface="Montserrat Medium"/>
                <a:sym typeface="Montserrat Medium"/>
              </a:rPr>
              <a:t>React style keys are camelCased</a:t>
            </a:r>
            <a:endParaRPr sz="1800">
              <a:highlight>
                <a:schemeClr val="dk1"/>
              </a:highlight>
              <a:latin typeface="Montserrat Medium"/>
              <a:ea typeface="Montserrat Medium"/>
              <a:cs typeface="Montserrat Medium"/>
              <a:sym typeface="Montserrat Medium"/>
            </a:endParaRPr>
          </a:p>
        </p:txBody>
      </p:sp>
      <p:sp>
        <p:nvSpPr>
          <p:cNvPr id="185" name="Google Shape;185;p4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Effect filter="fade" transition="in">
                                      <p:cBhvr>
                                        <p:cTn dur="1000"/>
                                        <p:tgtEl>
                                          <p:spTgt spid="1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Effect filter="fade" transition="in">
                                      <p:cBhvr>
                                        <p:cTn dur="1000"/>
                                        <p:tgtEl>
                                          <p:spTgt spid="18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1"/>
          <p:cNvSpPr txBox="1"/>
          <p:nvPr>
            <p:ph idx="1" type="body"/>
          </p:nvPr>
        </p:nvSpPr>
        <p:spPr>
          <a:xfrm>
            <a:off x="428625" y="1659275"/>
            <a:ext cx="5561400" cy="276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In the case of JSX it allows us to write the HTML, CSS and javascript on the same file.</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190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const x =&lt;h1&gt;Hello friend&lt;/h1&gt;, </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1900"/>
              </a:spcBef>
              <a:spcAft>
                <a:spcPts val="1900"/>
              </a:spcAft>
              <a:buSzPts val="1800"/>
              <a:buFont typeface="Montserrat Medium"/>
              <a:buChar char="●"/>
            </a:pPr>
            <a:r>
              <a:rPr lang="en" sz="1800">
                <a:highlight>
                  <a:schemeClr val="dk1"/>
                </a:highlight>
                <a:latin typeface="Montserrat Medium"/>
                <a:ea typeface="Montserrat Medium"/>
                <a:cs typeface="Montserrat Medium"/>
                <a:sym typeface="Montserrat Medium"/>
              </a:rPr>
              <a:t>const x =&lt;h1 style={StyleObject}&gt;hello friend&lt;/h1&gt;,</a:t>
            </a:r>
            <a:endParaRPr sz="1800">
              <a:highlight>
                <a:schemeClr val="dk1"/>
              </a:highlight>
              <a:latin typeface="Montserrat Medium"/>
              <a:ea typeface="Montserrat Medium"/>
              <a:cs typeface="Montserrat Medium"/>
              <a:sym typeface="Montserrat Medium"/>
            </a:endParaRPr>
          </a:p>
        </p:txBody>
      </p:sp>
      <p:sp>
        <p:nvSpPr>
          <p:cNvPr id="191" name="Google Shape;191;p4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to write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2"/>
          <p:cNvSpPr txBox="1"/>
          <p:nvPr>
            <p:ph idx="1" type="body"/>
          </p:nvPr>
        </p:nvSpPr>
        <p:spPr>
          <a:xfrm>
            <a:off x="278600" y="1386425"/>
            <a:ext cx="6536700" cy="3033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Montserrat Medium"/>
              <a:buChar char="●"/>
            </a:pPr>
            <a:r>
              <a:rPr lang="en" sz="1600">
                <a:highlight>
                  <a:schemeClr val="dk1"/>
                </a:highlight>
                <a:latin typeface="Montserrat Medium"/>
                <a:ea typeface="Montserrat Medium"/>
                <a:cs typeface="Montserrat Medium"/>
                <a:sym typeface="Montserrat Medium"/>
              </a:rPr>
              <a:t>plain javascript files with extension like .js then you will see that you will have to use double quotes</a:t>
            </a:r>
            <a:endParaRPr sz="1600">
              <a:highlight>
                <a:schemeClr val="dk1"/>
              </a:highlight>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SzPts val="1600"/>
              <a:buFont typeface="Montserrat Medium"/>
              <a:buChar char="●"/>
            </a:pPr>
            <a:r>
              <a:rPr lang="en" sz="1600">
                <a:highlight>
                  <a:schemeClr val="dk1"/>
                </a:highlight>
                <a:latin typeface="Montserrat Medium"/>
                <a:ea typeface="Montserrat Medium"/>
                <a:cs typeface="Montserrat Medium"/>
                <a:sym typeface="Montserrat Medium"/>
              </a:rPr>
              <a:t>javascript start and end tags. </a:t>
            </a:r>
            <a:endParaRPr sz="1600">
              <a:highlight>
                <a:schemeClr val="dk1"/>
              </a:highlight>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SzPts val="1900"/>
              <a:buFont typeface="Montserrat Medium"/>
              <a:buChar char="●"/>
            </a:pPr>
            <a:r>
              <a:rPr lang="en" sz="1600">
                <a:highlight>
                  <a:schemeClr val="dk1"/>
                </a:highlight>
                <a:latin typeface="Montserrat Medium"/>
                <a:ea typeface="Montserrat Medium"/>
                <a:cs typeface="Montserrat Medium"/>
                <a:sym typeface="Montserrat Medium"/>
              </a:rPr>
              <a:t>With the help of the JSX we will be able to simply write without these things and we can easily manage both the flow without using the quotes and with any javascript tag for managing html and javascript respectively.</a:t>
            </a:r>
            <a:endParaRPr sz="1900">
              <a:highlight>
                <a:schemeClr val="dk1"/>
              </a:highlight>
              <a:latin typeface="Montserrat Medium"/>
              <a:ea typeface="Montserrat Medium"/>
              <a:cs typeface="Montserrat Medium"/>
              <a:sym typeface="Montserrat Medium"/>
            </a:endParaRPr>
          </a:p>
          <a:p>
            <a:pPr indent="0" lvl="0" marL="0" rtl="0" algn="l">
              <a:lnSpc>
                <a:spcPct val="150000"/>
              </a:lnSpc>
              <a:spcBef>
                <a:spcPts val="1900"/>
              </a:spcBef>
              <a:spcAft>
                <a:spcPts val="1900"/>
              </a:spcAft>
              <a:buNone/>
            </a:pPr>
            <a:r>
              <a:t/>
            </a:r>
            <a:endParaRPr sz="1300">
              <a:solidFill>
                <a:srgbClr val="000000"/>
              </a:solidFill>
              <a:latin typeface="Montserrat Medium"/>
              <a:ea typeface="Montserrat Medium"/>
              <a:cs typeface="Montserrat Medium"/>
              <a:sym typeface="Montserrat Medium"/>
            </a:endParaRPr>
          </a:p>
        </p:txBody>
      </p:sp>
      <p:sp>
        <p:nvSpPr>
          <p:cNvPr id="197" name="Google Shape;197;p4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400"/>
              </a:spcAft>
              <a:buNone/>
            </a:pPr>
            <a:r>
              <a:rPr b="1" lang="en" sz="1800">
                <a:solidFill>
                  <a:schemeClr val="lt2"/>
                </a:solidFill>
                <a:highlight>
                  <a:schemeClr val="dk1"/>
                </a:highlight>
                <a:latin typeface="Montserrat"/>
                <a:ea typeface="Montserrat"/>
                <a:cs typeface="Montserrat"/>
                <a:sym typeface="Montserrat"/>
              </a:rPr>
              <a:t>Used without “ ” with JavaScript.</a:t>
            </a:r>
            <a:endParaRPr>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1000"/>
                                        <p:tgtEl>
                                          <p:spTgt spid="1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3"/>
          <p:cNvSpPr txBox="1"/>
          <p:nvPr>
            <p:ph idx="1" type="body"/>
          </p:nvPr>
        </p:nvSpPr>
        <p:spPr>
          <a:xfrm>
            <a:off x="385775" y="1318025"/>
            <a:ext cx="6504300" cy="3225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Medium"/>
              <a:buChar char="●"/>
            </a:pPr>
            <a:r>
              <a:rPr lang="en" sz="1700">
                <a:highlight>
                  <a:schemeClr val="dk1"/>
                </a:highlight>
                <a:latin typeface="Montserrat Medium"/>
                <a:ea typeface="Montserrat Medium"/>
                <a:cs typeface="Montserrat Medium"/>
                <a:sym typeface="Montserrat Medium"/>
              </a:rPr>
              <a:t>With the help of jsx we will be able to create html dom from javascript into the html</a:t>
            </a:r>
            <a:endParaRPr sz="1700">
              <a:highlight>
                <a:schemeClr val="dk1"/>
              </a:highlight>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SzPts val="1700"/>
              <a:buFont typeface="Montserrat Medium"/>
              <a:buChar char="●"/>
            </a:pPr>
            <a:r>
              <a:rPr lang="en" sz="1700">
                <a:highlight>
                  <a:schemeClr val="dk1"/>
                </a:highlight>
                <a:latin typeface="Montserrat Medium"/>
                <a:ea typeface="Montserrat Medium"/>
                <a:cs typeface="Montserrat Medium"/>
                <a:sym typeface="Montserrat Medium"/>
              </a:rPr>
              <a:t>It saves the extra calculation</a:t>
            </a:r>
            <a:endParaRPr sz="1700">
              <a:highlight>
                <a:schemeClr val="dk1"/>
              </a:highlight>
              <a:latin typeface="Montserrat Medium"/>
              <a:ea typeface="Montserrat Medium"/>
              <a:cs typeface="Montserrat Medium"/>
              <a:sym typeface="Montserrat Medium"/>
            </a:endParaRPr>
          </a:p>
          <a:p>
            <a:pPr indent="-336550" lvl="0" marL="457200" rtl="0" algn="l">
              <a:lnSpc>
                <a:spcPct val="150000"/>
              </a:lnSpc>
              <a:spcBef>
                <a:spcPts val="1900"/>
              </a:spcBef>
              <a:spcAft>
                <a:spcPts val="0"/>
              </a:spcAft>
              <a:buSzPts val="1700"/>
              <a:buFont typeface="Montserrat Medium"/>
              <a:buChar char="●"/>
            </a:pPr>
            <a:r>
              <a:rPr lang="en" sz="1700">
                <a:highlight>
                  <a:schemeClr val="dk1"/>
                </a:highlight>
                <a:latin typeface="Montserrat Medium"/>
                <a:ea typeface="Montserrat Medium"/>
                <a:cs typeface="Montserrat Medium"/>
                <a:sym typeface="Montserrat Medium"/>
              </a:rPr>
              <a:t>cons x =&lt;h1&gt;Hello friend &lt;/h1&gt;, </a:t>
            </a:r>
            <a:endParaRPr sz="1700">
              <a:highlight>
                <a:schemeClr val="dk1"/>
              </a:highlight>
              <a:latin typeface="Montserrat Medium"/>
              <a:ea typeface="Montserrat Medium"/>
              <a:cs typeface="Montserrat Medium"/>
              <a:sym typeface="Montserrat Medium"/>
            </a:endParaRPr>
          </a:p>
          <a:p>
            <a:pPr indent="-336550" lvl="0" marL="457200" rtl="0" algn="l">
              <a:lnSpc>
                <a:spcPct val="150000"/>
              </a:lnSpc>
              <a:spcBef>
                <a:spcPts val="1900"/>
              </a:spcBef>
              <a:spcAft>
                <a:spcPts val="0"/>
              </a:spcAft>
              <a:buSzPts val="1700"/>
              <a:buFont typeface="Montserrat Medium"/>
              <a:buChar char="●"/>
            </a:pPr>
            <a:r>
              <a:rPr lang="en" sz="1700">
                <a:highlight>
                  <a:schemeClr val="dk1"/>
                </a:highlight>
                <a:latin typeface="Montserrat Medium"/>
                <a:ea typeface="Montserrat Medium"/>
                <a:cs typeface="Montserrat Medium"/>
                <a:sym typeface="Montserrat Medium"/>
              </a:rPr>
              <a:t>both javascript and html and the html tag can easily be placed to the html real node without using the concept of the createElement().</a:t>
            </a:r>
            <a:endParaRPr sz="1700">
              <a:highlight>
                <a:schemeClr val="dk1"/>
              </a:highlight>
              <a:latin typeface="Montserrat Medium"/>
              <a:ea typeface="Montserrat Medium"/>
              <a:cs typeface="Montserrat Medium"/>
              <a:sym typeface="Montserrat Medium"/>
            </a:endParaRPr>
          </a:p>
          <a:p>
            <a:pPr indent="-311150" lvl="0" marL="457200" rtl="0" algn="l">
              <a:lnSpc>
                <a:spcPct val="150000"/>
              </a:lnSpc>
              <a:spcBef>
                <a:spcPts val="0"/>
              </a:spcBef>
              <a:spcAft>
                <a:spcPts val="1900"/>
              </a:spcAft>
              <a:buClr>
                <a:srgbClr val="000000"/>
              </a:buClr>
              <a:buSzPts val="1300"/>
              <a:buFont typeface="Montserrat Medium"/>
              <a:buChar char="●"/>
            </a:pPr>
            <a:r>
              <a:t/>
            </a:r>
            <a:endParaRPr sz="1300">
              <a:solidFill>
                <a:srgbClr val="000000"/>
              </a:solidFill>
              <a:latin typeface="Montserrat Medium"/>
              <a:ea typeface="Montserrat Medium"/>
              <a:cs typeface="Montserrat Medium"/>
              <a:sym typeface="Montserrat Medium"/>
            </a:endParaRPr>
          </a:p>
        </p:txBody>
      </p:sp>
      <p:sp>
        <p:nvSpPr>
          <p:cNvPr id="203" name="Google Shape;203;p43"/>
          <p:cNvSpPr txBox="1"/>
          <p:nvPr>
            <p:ph type="title"/>
          </p:nvPr>
        </p:nvSpPr>
        <p:spPr>
          <a:xfrm>
            <a:off x="342900" y="445025"/>
            <a:ext cx="6247200" cy="94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400"/>
              </a:spcAft>
              <a:buNone/>
            </a:pPr>
            <a:r>
              <a:rPr b="1" lang="en" sz="2000">
                <a:solidFill>
                  <a:schemeClr val="lt2"/>
                </a:solidFill>
                <a:highlight>
                  <a:schemeClr val="dk1"/>
                </a:highlight>
                <a:latin typeface="Montserrat"/>
                <a:ea typeface="Montserrat"/>
                <a:cs typeface="Montserrat"/>
                <a:sym typeface="Montserrat"/>
              </a:rPr>
              <a:t>Without createElement() place the HTML in JavaScript</a:t>
            </a:r>
            <a:endParaRPr b="1" sz="3100">
              <a:solidFill>
                <a:schemeClr val="lt2"/>
              </a:solidFill>
              <a:highlight>
                <a:schemeClr val="dk1"/>
              </a:highlight>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1000"/>
                                        <p:tgtEl>
                                          <p:spTgt spid="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1000"/>
                                        <p:tgtEl>
                                          <p:spTgt spid="2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1000"/>
                                        <p:tgtEl>
                                          <p:spTgt spid="2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1000"/>
                                        <p:tgtEl>
                                          <p:spTgt spid="20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4"/>
          <p:cNvSpPr txBox="1"/>
          <p:nvPr>
            <p:ph idx="1" type="body"/>
          </p:nvPr>
        </p:nvSpPr>
        <p:spPr>
          <a:xfrm>
            <a:off x="278600" y="1140250"/>
            <a:ext cx="5915100" cy="3280200"/>
          </a:xfrm>
          <a:prstGeom prst="rect">
            <a:avLst/>
          </a:prstGeom>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SzPts val="2300"/>
              <a:buFont typeface="Montserrat Medium"/>
              <a:buChar char="●"/>
            </a:pPr>
            <a:r>
              <a:rPr lang="en" sz="1800">
                <a:highlight>
                  <a:schemeClr val="dk1"/>
                </a:highlight>
                <a:latin typeface="Montserrat Medium"/>
                <a:ea typeface="Montserrat Medium"/>
                <a:cs typeface="Montserrat Medium"/>
                <a:sym typeface="Montserrat Medium"/>
              </a:rPr>
              <a:t>It is faster than regular JavaScript</a:t>
            </a:r>
            <a:endParaRPr sz="1800">
              <a:highlight>
                <a:schemeClr val="dk1"/>
              </a:highlight>
              <a:latin typeface="Montserrat Medium"/>
              <a:ea typeface="Montserrat Medium"/>
              <a:cs typeface="Montserrat Medium"/>
              <a:sym typeface="Montserrat Medium"/>
            </a:endParaRPr>
          </a:p>
          <a:p>
            <a:pPr indent="-342900" lvl="0" marL="457200" rtl="0" algn="l">
              <a:lnSpc>
                <a:spcPct val="15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React uses components that contain both</a:t>
            </a:r>
            <a:endParaRPr sz="1800">
              <a:highlight>
                <a:schemeClr val="dk1"/>
              </a:highlight>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It is type-safe, and most of the errors can be found at compilation time.</a:t>
            </a:r>
            <a:endParaRPr sz="1800">
              <a:highlight>
                <a:schemeClr val="dk1"/>
              </a:highlight>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sz="1800">
                <a:highlight>
                  <a:schemeClr val="dk1"/>
                </a:highlight>
                <a:latin typeface="Montserrat Medium"/>
                <a:ea typeface="Montserrat Medium"/>
                <a:cs typeface="Montserrat Medium"/>
                <a:sym typeface="Montserrat Medium"/>
              </a:rPr>
              <a:t>Makes it easier to create templates.</a:t>
            </a:r>
            <a:endParaRPr sz="1800">
              <a:highlight>
                <a:schemeClr val="dk1"/>
              </a:highlight>
              <a:latin typeface="Montserrat Medium"/>
              <a:ea typeface="Montserrat Medium"/>
              <a:cs typeface="Montserrat Medium"/>
              <a:sym typeface="Montserrat Medium"/>
            </a:endParaRPr>
          </a:p>
          <a:p>
            <a:pPr indent="-374650" lvl="0" marL="457200" rtl="0" algn="l">
              <a:lnSpc>
                <a:spcPct val="150000"/>
              </a:lnSpc>
              <a:spcBef>
                <a:spcPts val="0"/>
              </a:spcBef>
              <a:spcAft>
                <a:spcPts val="3400"/>
              </a:spcAft>
              <a:buSzPts val="2300"/>
              <a:buFont typeface="Montserrat Medium"/>
              <a:buChar char="●"/>
            </a:pPr>
            <a:r>
              <a:rPr lang="en" sz="1800">
                <a:highlight>
                  <a:schemeClr val="dk1"/>
                </a:highlight>
                <a:latin typeface="Montserrat Medium"/>
                <a:ea typeface="Montserrat Medium"/>
                <a:cs typeface="Montserrat Medium"/>
                <a:sym typeface="Montserrat Medium"/>
              </a:rPr>
              <a:t>prominence in the development community</a:t>
            </a:r>
            <a:endParaRPr sz="2300">
              <a:highlight>
                <a:schemeClr val="dk1"/>
              </a:highlight>
              <a:latin typeface="Montserrat Medium"/>
              <a:ea typeface="Montserrat Medium"/>
              <a:cs typeface="Montserrat Medium"/>
              <a:sym typeface="Montserrat Medium"/>
            </a:endParaRPr>
          </a:p>
        </p:txBody>
      </p:sp>
      <p:sp>
        <p:nvSpPr>
          <p:cNvPr id="209" name="Google Shape;209;p44"/>
          <p:cNvSpPr txBox="1"/>
          <p:nvPr>
            <p:ph type="title"/>
          </p:nvPr>
        </p:nvSpPr>
        <p:spPr>
          <a:xfrm>
            <a:off x="715400" y="445025"/>
            <a:ext cx="57357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Effect filter="fade" transition="in">
                                      <p:cBhvr>
                                        <p:cTn dur="1000"/>
                                        <p:tgtEl>
                                          <p:spTgt spid="2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